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"/>
  </p:notesMasterIdLst>
  <p:sldIdLst>
    <p:sldId id="258" r:id="rId5"/>
  </p:sldIdLst>
  <p:sldSz cx="43891200" cy="32918400"/>
  <p:notesSz cx="6858000" cy="9144000"/>
  <p:embeddedFontLst>
    <p:embeddedFont>
      <p:font typeface="Encode Sans" panose="020B0604020202020204" charset="0"/>
      <p:regular r:id="rId7"/>
      <p:bold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84">
          <p15:clr>
            <a:srgbClr val="FBAE40"/>
          </p15:clr>
        </p15:guide>
        <p15:guide id="2" pos="22872">
          <p15:clr>
            <a:srgbClr val="FBAE40"/>
          </p15:clr>
        </p15:guide>
        <p15:guide id="3" pos="4056">
          <p15:clr>
            <a:srgbClr val="FBAE40"/>
          </p15:clr>
        </p15:guide>
        <p15:guide id="4" orient="horz" pos="960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2500">
          <p15:clr>
            <a:srgbClr val="FBAE40"/>
          </p15:clr>
        </p15:guide>
        <p15:guide id="7" orient="horz" pos="19992">
          <p15:clr>
            <a:srgbClr val="FBAE40"/>
          </p15:clr>
        </p15:guide>
        <p15:guide id="8" pos="744">
          <p15:clr>
            <a:srgbClr val="FBAE40"/>
          </p15:clr>
        </p15:guide>
        <p15:guide id="9" pos="6168">
          <p15:clr>
            <a:srgbClr val="FBAE40"/>
          </p15:clr>
        </p15:guide>
        <p15:guide id="10" orient="horz" pos="19104">
          <p15:clr>
            <a:srgbClr val="FBAE4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nrlnFmJjYvq+eQ56fFQdZup/X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2E83"/>
    <a:srgbClr val="411B8C"/>
    <a:srgbClr val="B7A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45F9C8-A8BC-4050-ACDB-CDE43D295F8A}" v="3" dt="2024-05-17T06:50:17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1878" y="138"/>
      </p:cViewPr>
      <p:guideLst>
        <p:guide orient="horz" pos="2784"/>
        <p:guide pos="22872"/>
        <p:guide pos="4056"/>
        <p:guide orient="horz" pos="960"/>
        <p:guide orient="horz" pos="3072"/>
        <p:guide orient="horz" pos="2500"/>
        <p:guide orient="horz" pos="19992"/>
        <p:guide pos="744"/>
        <p:guide pos="6168"/>
        <p:guide orient="horz" pos="191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city Cundiff" userId="05cc7d75dd8d83a0" providerId="LiveId" clId="{8145F9C8-A8BC-4050-ACDB-CDE43D295F8A}"/>
    <pc:docChg chg="undo custSel modSld">
      <pc:chgData name="Felicity Cundiff" userId="05cc7d75dd8d83a0" providerId="LiveId" clId="{8145F9C8-A8BC-4050-ACDB-CDE43D295F8A}" dt="2024-05-17T06:50:17.782" v="4" actId="20578"/>
      <pc:docMkLst>
        <pc:docMk/>
      </pc:docMkLst>
      <pc:sldChg chg="modSp mod">
        <pc:chgData name="Felicity Cundiff" userId="05cc7d75dd8d83a0" providerId="LiveId" clId="{8145F9C8-A8BC-4050-ACDB-CDE43D295F8A}" dt="2024-05-17T06:50:17.782" v="4" actId="20578"/>
        <pc:sldMkLst>
          <pc:docMk/>
          <pc:sldMk cId="1905567875" sldId="258"/>
        </pc:sldMkLst>
        <pc:spChg chg="mod">
          <ac:chgData name="Felicity Cundiff" userId="05cc7d75dd8d83a0" providerId="LiveId" clId="{8145F9C8-A8BC-4050-ACDB-CDE43D295F8A}" dt="2024-05-17T06:48:47.674" v="1"/>
          <ac:spMkLst>
            <pc:docMk/>
            <pc:sldMk cId="1905567875" sldId="258"/>
            <ac:spMk id="44" creationId="{00000000-0000-0000-0000-000000000000}"/>
          </ac:spMkLst>
        </pc:spChg>
        <pc:spChg chg="mod">
          <ac:chgData name="Felicity Cundiff" userId="05cc7d75dd8d83a0" providerId="LiveId" clId="{8145F9C8-A8BC-4050-ACDB-CDE43D295F8A}" dt="2024-05-17T06:50:01.939" v="3" actId="20578"/>
          <ac:spMkLst>
            <pc:docMk/>
            <pc:sldMk cId="1905567875" sldId="258"/>
            <ac:spMk id="56" creationId="{00000000-0000-0000-0000-000000000000}"/>
          </ac:spMkLst>
        </pc:spChg>
        <pc:spChg chg="mod">
          <ac:chgData name="Felicity Cundiff" userId="05cc7d75dd8d83a0" providerId="LiveId" clId="{8145F9C8-A8BC-4050-ACDB-CDE43D295F8A}" dt="2024-05-17T06:50:17.782" v="4" actId="20578"/>
          <ac:spMkLst>
            <pc:docMk/>
            <pc:sldMk cId="1905567875" sldId="258"/>
            <ac:spMk id="5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85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/>
          <p:nvPr/>
        </p:nvSpPr>
        <p:spPr>
          <a:xfrm>
            <a:off x="0" y="0"/>
            <a:ext cx="43891200" cy="5943600"/>
          </a:xfrm>
          <a:prstGeom prst="rect">
            <a:avLst/>
          </a:prstGeom>
          <a:solidFill>
            <a:srgbClr val="33006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6"/>
          <p:cNvSpPr/>
          <p:nvPr/>
        </p:nvSpPr>
        <p:spPr>
          <a:xfrm>
            <a:off x="0" y="29260800"/>
            <a:ext cx="43891200" cy="3657600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03200" y="31042708"/>
            <a:ext cx="5588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"/>
          <p:cNvPicPr preferRelativeResize="0"/>
          <p:nvPr/>
        </p:nvPicPr>
        <p:blipFill rotWithShape="1">
          <a:blip r:embed="rId3">
            <a:alphaModFix/>
          </a:blip>
          <a:srcRect r="86322"/>
          <a:stretch/>
        </p:blipFill>
        <p:spPr>
          <a:xfrm>
            <a:off x="-101601" y="1070649"/>
            <a:ext cx="6021138" cy="381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B4086-0C0B-991F-BD2B-EFBAE9166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7000" r="-1000" b="41358"/>
          <a:stretch/>
        </p:blipFill>
        <p:spPr>
          <a:xfrm>
            <a:off x="762000" y="30346439"/>
            <a:ext cx="12801600" cy="151929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8921EA-8B6B-CFBE-2F8D-81D53510CEAD}"/>
              </a:ext>
            </a:extLst>
          </p:cNvPr>
          <p:cNvSpPr/>
          <p:nvPr/>
        </p:nvSpPr>
        <p:spPr>
          <a:xfrm>
            <a:off x="0" y="0"/>
            <a:ext cx="43891199" cy="5915024"/>
          </a:xfrm>
          <a:prstGeom prst="rect">
            <a:avLst/>
          </a:prstGeom>
          <a:solidFill>
            <a:srgbClr val="4B2E83"/>
          </a:solidFill>
          <a:ln>
            <a:solidFill>
              <a:srgbClr val="4B2E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Google Shape;40;p2"/>
          <p:cNvSpPr txBox="1"/>
          <p:nvPr/>
        </p:nvSpPr>
        <p:spPr>
          <a:xfrm>
            <a:off x="6500454" y="1307128"/>
            <a:ext cx="29356665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9000" b="1" err="1">
                <a:solidFill>
                  <a:schemeClr val="lt1"/>
                </a:solidFill>
                <a:latin typeface="Encode Sans"/>
                <a:sym typeface="Encode Sans"/>
              </a:rPr>
              <a:t>AprilTag</a:t>
            </a:r>
            <a:r>
              <a:rPr lang="en-US" sz="9000" b="1">
                <a:solidFill>
                  <a:schemeClr val="lt1"/>
                </a:solidFill>
                <a:latin typeface="Encode Sans"/>
                <a:sym typeface="Encode Sans"/>
              </a:rPr>
              <a:t> Applications</a:t>
            </a:r>
            <a:endParaRPr lang="en-US">
              <a:solidFill>
                <a:schemeClr val="lt1"/>
              </a:solidFill>
            </a:endParaRPr>
          </a:p>
          <a:p>
            <a:r>
              <a:rPr lang="en-US" sz="9000" b="1">
                <a:solidFill>
                  <a:schemeClr val="lt1"/>
                </a:solidFill>
                <a:latin typeface="Encode Sans"/>
                <a:sym typeface="Encode Sans"/>
              </a:rPr>
              <a:t>to Autonomous Spacecraft Docking 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Google Shape;41;p2"/>
          <p:cNvSpPr txBox="1"/>
          <p:nvPr/>
        </p:nvSpPr>
        <p:spPr>
          <a:xfrm>
            <a:off x="6500099" y="4190145"/>
            <a:ext cx="3618588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6000" b="1" dirty="0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STUDENT(S): </a:t>
            </a:r>
            <a:r>
              <a:rPr lang="en-US" sz="6000" b="1" cap="none" dirty="0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-US" sz="6000" b="1" dirty="0">
                <a:solidFill>
                  <a:srgbClr val="B7A57A"/>
                </a:solidFill>
                <a:latin typeface="Encode Sans"/>
                <a:ea typeface="Encode Sans"/>
                <a:cs typeface="Encode Sans"/>
                <a:sym typeface="Encode Sans"/>
              </a:rPr>
              <a:t>NICHOLAS ANDREWS, JOSHUA CHENG, HARRY FUREY-SOPER, KAYLEE HUDSON</a:t>
            </a:r>
            <a:endParaRPr sz="6000" b="1" cap="none" dirty="0">
              <a:solidFill>
                <a:srgbClr val="B7A57A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42" name="Google Shape;42;p2"/>
          <p:cNvSpPr txBox="1"/>
          <p:nvPr/>
        </p:nvSpPr>
        <p:spPr>
          <a:xfrm>
            <a:off x="13716785" y="29894966"/>
            <a:ext cx="260350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b="1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ADVISERS:</a:t>
            </a:r>
            <a:r>
              <a:rPr lang="en-US" sz="42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  </a:t>
            </a:r>
            <a:r>
              <a:rPr lang="en-US" sz="35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-US" sz="42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KRISTI MORGANSEN</a:t>
            </a:r>
            <a:endParaRPr lang="en-US" sz="4200" b="1">
              <a:solidFill>
                <a:schemeClr val="lt1"/>
              </a:solidFill>
              <a:latin typeface="Encode Sans"/>
            </a:endParaRPr>
          </a:p>
          <a:p>
            <a:pPr>
              <a:lnSpc>
                <a:spcPct val="150000"/>
              </a:lnSpc>
            </a:pPr>
            <a:r>
              <a:rPr lang="en-US" sz="4200" b="1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SPONSORS:</a:t>
            </a:r>
            <a:r>
              <a:rPr lang="en-US" sz="42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 </a:t>
            </a:r>
            <a:r>
              <a:rPr lang="en-US" sz="4200" b="1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-US" sz="42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BLUE ORIGIN</a:t>
            </a:r>
            <a:endParaRPr lang="en-US" sz="3500" b="1" cap="none">
              <a:solidFill>
                <a:schemeClr val="lt1"/>
              </a:solidFill>
              <a:latin typeface="Encode Sans"/>
              <a:ea typeface="Encode Sans"/>
              <a:cs typeface="Encode Sans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1181100" y="8189783"/>
            <a:ext cx="12190509" cy="972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>
              <a:lnSpc>
                <a:spcPct val="110000"/>
              </a:lnSpc>
              <a:spcAft>
                <a:spcPts val="2000"/>
              </a:spcAft>
              <a:buClr>
                <a:schemeClr val="dk2"/>
              </a:buClr>
              <a:buSzPts val="2500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The spaceflight industry has expanded rapidly in recent years. As spaceflight missions increase in frequency, it is of increasing importance to</a:t>
            </a:r>
            <a:r>
              <a:rPr lang="en-US" sz="3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improve the efficiency and reliability of spacecraft maneuvers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dirty="0">
              <a:solidFill>
                <a:schemeClr val="dk2"/>
              </a:solidFill>
            </a:endParaRPr>
          </a:p>
          <a:p>
            <a:pPr>
              <a:lnSpc>
                <a:spcPct val="110000"/>
              </a:lnSpc>
              <a:spcAft>
                <a:spcPts val="2000"/>
              </a:spcAft>
              <a:buSzPts val="2500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The Nonlinear Dynamics and Control Laboratory has partnered with Blue Origin to develop a control system which will use</a:t>
            </a:r>
            <a:r>
              <a:rPr lang="en-US" sz="3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fiducial markers 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in localization, guidance, and navigation for </a:t>
            </a:r>
            <a:r>
              <a:rPr lang="en-US" sz="3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autonomous spacecraft docking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. This will help streamline many common mission profiles, including:</a:t>
            </a:r>
          </a:p>
          <a:p>
            <a:pPr marL="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Personnel Transport</a:t>
            </a:r>
          </a:p>
          <a:p>
            <a:pPr marL="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Supply Exchange</a:t>
            </a:r>
          </a:p>
          <a:p>
            <a:pPr marL="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Refueling</a:t>
            </a:r>
          </a:p>
          <a:p>
            <a:pPr marL="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Repair &amp; Maintenance</a:t>
            </a:r>
          </a:p>
          <a:p>
            <a:pPr marL="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Debris Removal</a:t>
            </a:r>
          </a:p>
          <a:p>
            <a:pPr marL="443865">
              <a:lnSpc>
                <a:spcPct val="110000"/>
              </a:lnSpc>
              <a:spcAft>
                <a:spcPts val="2000"/>
              </a:spcAft>
              <a:buClr>
                <a:schemeClr val="dk2"/>
              </a:buClr>
              <a:buSzPts val="2500"/>
              <a:buFont typeface="Arial"/>
              <a:buChar char="•"/>
            </a:pPr>
            <a:endParaRPr lang="en-US" dirty="0"/>
          </a:p>
        </p:txBody>
      </p:sp>
      <p:sp>
        <p:nvSpPr>
          <p:cNvPr id="44" name="Google Shape;44;p2"/>
          <p:cNvSpPr/>
          <p:nvPr/>
        </p:nvSpPr>
        <p:spPr>
          <a:xfrm>
            <a:off x="1157142" y="6938957"/>
            <a:ext cx="12454047" cy="912958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algn="ctr"/>
            <a:r>
              <a:rPr lang="en-US" sz="5000" b="1" dirty="0">
                <a:solidFill>
                  <a:srgbClr val="FFFFFF"/>
                </a:solidFill>
                <a:latin typeface="Encode Sans"/>
                <a:sym typeface="Encode Sans"/>
              </a:rPr>
              <a:t>Spacecraft Docking Applications</a:t>
            </a:r>
          </a:p>
        </p:txBody>
      </p:sp>
      <p:sp>
        <p:nvSpPr>
          <p:cNvPr id="49" name="Google Shape;49;p2"/>
          <p:cNvSpPr/>
          <p:nvPr/>
        </p:nvSpPr>
        <p:spPr>
          <a:xfrm>
            <a:off x="28998057" y="23426591"/>
            <a:ext cx="13266519" cy="994017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References and Acknowledgments</a:t>
            </a:r>
            <a:endParaRPr/>
          </a:p>
        </p:txBody>
      </p:sp>
      <p:sp>
        <p:nvSpPr>
          <p:cNvPr id="52" name="Google Shape;52;p2"/>
          <p:cNvSpPr txBox="1"/>
          <p:nvPr/>
        </p:nvSpPr>
        <p:spPr>
          <a:xfrm>
            <a:off x="1147056" y="19597626"/>
            <a:ext cx="7233051" cy="8660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>
              <a:lnSpc>
                <a:spcPct val="110000"/>
              </a:lnSpc>
              <a:spcAft>
                <a:spcPts val="2000"/>
              </a:spcAft>
              <a:buClr>
                <a:schemeClr val="dk2"/>
              </a:buClr>
              <a:buSzPts val="2500"/>
            </a:pPr>
            <a:r>
              <a:rPr lang="en-US" sz="3400" b="1" dirty="0" err="1">
                <a:solidFill>
                  <a:schemeClr val="dk2"/>
                </a:solidFill>
                <a:ea typeface="Open Sans"/>
              </a:rPr>
              <a:t>AprilTag</a:t>
            </a:r>
            <a:r>
              <a:rPr lang="en-US" sz="3400" dirty="0">
                <a:solidFill>
                  <a:schemeClr val="dk2"/>
                </a:solidFill>
                <a:ea typeface="Open Sans"/>
              </a:rPr>
              <a:t> is a type of fiducial marker, a specific collection of</a:t>
            </a:r>
            <a:r>
              <a:rPr lang="en-US" sz="3400" b="1" dirty="0">
                <a:solidFill>
                  <a:schemeClr val="dk2"/>
                </a:solidFill>
                <a:ea typeface="Open Sans"/>
              </a:rPr>
              <a:t> 2D barcodes</a:t>
            </a:r>
            <a:r>
              <a:rPr lang="en-US" sz="3400" dirty="0">
                <a:solidFill>
                  <a:schemeClr val="dk2"/>
                </a:solidFill>
                <a:ea typeface="Open Sans"/>
              </a:rPr>
              <a:t>. When placed on a known object, observation of the markers can be used to calculate </a:t>
            </a:r>
            <a:r>
              <a:rPr lang="en-US" sz="3400" b="1" dirty="0">
                <a:solidFill>
                  <a:schemeClr val="dk2"/>
                </a:solidFill>
                <a:ea typeface="Open Sans"/>
              </a:rPr>
              <a:t>relative distance and orientation</a:t>
            </a:r>
            <a:r>
              <a:rPr lang="en-US" sz="3400" dirty="0">
                <a:solidFill>
                  <a:schemeClr val="dk2"/>
                </a:solidFill>
                <a:ea typeface="Open Sans"/>
              </a:rPr>
              <a:t> of the object.</a:t>
            </a:r>
            <a:endParaRPr lang="en-US" dirty="0">
              <a:solidFill>
                <a:schemeClr val="dk2"/>
              </a:solidFill>
              <a:ea typeface="Open Sans"/>
            </a:endParaRPr>
          </a:p>
          <a:p>
            <a:pPr>
              <a:lnSpc>
                <a:spcPct val="110000"/>
              </a:lnSpc>
              <a:spcAft>
                <a:spcPts val="2000"/>
              </a:spcAft>
              <a:buSzPts val="2500"/>
            </a:pPr>
            <a:r>
              <a:rPr lang="en-US" sz="3400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AprilTag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 accuracies were tested with several variables to predict spacecraft applicability:</a:t>
            </a:r>
            <a:endParaRPr lang="en-US" dirty="0">
              <a:solidFill>
                <a:schemeClr val="dk2"/>
              </a:solidFill>
            </a:endParaRPr>
          </a:p>
          <a:p>
            <a:pPr marL="457200" indent="-457200">
              <a:lnSpc>
                <a:spcPct val="110000"/>
              </a:lnSpc>
              <a:buSzPts val="2500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Surface curvature</a:t>
            </a:r>
          </a:p>
          <a:p>
            <a:pPr marL="457200" indent="-457200">
              <a:lnSpc>
                <a:spcPct val="110000"/>
              </a:lnSpc>
              <a:buSzPts val="2500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Distance from camera</a:t>
            </a:r>
          </a:p>
          <a:p>
            <a:pPr marL="457200" indent="-457200">
              <a:lnSpc>
                <a:spcPct val="110000"/>
              </a:lnSpc>
              <a:buSzPts val="2500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Tag size</a:t>
            </a:r>
          </a:p>
          <a:p>
            <a:pPr marL="457200" indent="-457200">
              <a:lnSpc>
                <a:spcPct val="110000"/>
              </a:lnSpc>
              <a:buSzPts val="2500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Orientation relative to camera</a:t>
            </a:r>
          </a:p>
          <a:p>
            <a:pPr marL="457200" indent="-457200">
              <a:lnSpc>
                <a:spcPct val="110000"/>
              </a:lnSpc>
              <a:buSzPts val="2500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Shadow obfuscation</a:t>
            </a:r>
          </a:p>
        </p:txBody>
      </p:sp>
      <p:sp>
        <p:nvSpPr>
          <p:cNvPr id="56" name="Google Shape;56;p2"/>
          <p:cNvSpPr txBox="1"/>
          <p:nvPr/>
        </p:nvSpPr>
        <p:spPr>
          <a:xfrm>
            <a:off x="13950362" y="21353580"/>
            <a:ext cx="6848851" cy="658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2500"/>
            </a:pPr>
            <a:r>
              <a:rPr lang="en-US" sz="4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ROS: Simulation</a:t>
            </a:r>
            <a:endParaRPr lang="en-US" sz="2500" dirty="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Before running physical tests, planned trajectories will be demonstrated in </a:t>
            </a:r>
            <a:r>
              <a:rPr lang="en-US" sz="3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virtual simulations</a:t>
            </a: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This will help </a:t>
            </a:r>
            <a:r>
              <a:rPr lang="en-US" sz="3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prevent unwanted collisions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during testing</a:t>
            </a: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Motion planning tools interface with the ROS simulation platform, Gazebo</a:t>
            </a:r>
          </a:p>
        </p:txBody>
      </p:sp>
      <p:sp>
        <p:nvSpPr>
          <p:cNvPr id="57" name="Google Shape;57;p2"/>
          <p:cNvSpPr txBox="1"/>
          <p:nvPr/>
        </p:nvSpPr>
        <p:spPr>
          <a:xfrm>
            <a:off x="28953420" y="8173208"/>
            <a:ext cx="13343148" cy="355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2500"/>
            </a:pPr>
            <a:r>
              <a:rPr lang="en-US" sz="4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Next Steps for Robot Programming</a:t>
            </a:r>
          </a:p>
          <a:p>
            <a:pPr>
              <a:lnSpc>
                <a:spcPct val="110000"/>
              </a:lnSpc>
              <a:buSzPts val="2500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Future and testing are underway in these areas:</a:t>
            </a:r>
            <a:endParaRPr lang="en-US" dirty="0">
              <a:solidFill>
                <a:schemeClr val="dk2"/>
              </a:solidFill>
            </a:endParaRP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Develoresearchpment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of the Gazebo model</a:t>
            </a:r>
            <a:endParaRPr lang="en-US" sz="34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ea typeface="Open Sans"/>
                <a:sym typeface="Open Sans"/>
              </a:rPr>
              <a:t>Development of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 the inverse kinematics model (</a:t>
            </a:r>
            <a:r>
              <a:rPr lang="en-US" sz="3400" dirty="0" err="1">
                <a:solidFill>
                  <a:schemeClr val="dk2"/>
                </a:solidFill>
                <a:ea typeface="Open Sans"/>
                <a:sym typeface="Open Sans"/>
              </a:rPr>
              <a:t>MoveIt</a:t>
            </a:r>
            <a:r>
              <a:rPr lang="en-US" sz="3400" dirty="0">
                <a:solidFill>
                  <a:schemeClr val="dk2"/>
                </a:solidFill>
                <a:ea typeface="Open Sans"/>
                <a:sym typeface="Open Sans"/>
              </a:rPr>
              <a:t>)</a:t>
            </a:r>
            <a:endParaRPr lang="en-US" sz="3400" dirty="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Implementation of a feedback loop into robotic controls</a:t>
            </a:r>
          </a:p>
          <a:p>
            <a: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sz="2500" dirty="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3957747" y="8222595"/>
            <a:ext cx="9418916" cy="5376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2500"/>
            </a:pPr>
            <a:r>
              <a:rPr lang="en-US" sz="4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ROS: Background</a:t>
            </a:r>
            <a:endParaRPr lang="en-US" sz="2500" dirty="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10000"/>
              </a:lnSpc>
              <a:spcAft>
                <a:spcPts val="2000"/>
              </a:spcAft>
              <a:buClr>
                <a:schemeClr val="dk2"/>
              </a:buClr>
              <a:buSzPts val="2500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The control system will be </a:t>
            </a:r>
            <a:r>
              <a:rPr lang="en-US" sz="3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bench-tested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using 6DOF robotic manipulator arms to carry camera-equipped spacecraft models through </a:t>
            </a:r>
            <a:r>
              <a:rPr lang="en-US" sz="3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simulated orbital trajectories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.</a:t>
            </a:r>
          </a:p>
          <a:p>
            <a:pPr>
              <a:lnSpc>
                <a:spcPct val="110000"/>
              </a:lnSpc>
              <a:spcAft>
                <a:spcPts val="2000"/>
              </a:spcAft>
              <a:buSzPts val="2500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ROS, or Robot Operating System, is an open-source collection of software libraries which is being used to program the robotic arms.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4077537" y="14120613"/>
            <a:ext cx="14535807" cy="71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2500"/>
            </a:pPr>
            <a:r>
              <a:rPr lang="en-US" sz="4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ROS: Physical System</a:t>
            </a:r>
            <a:endParaRPr lang="en-US" sz="2500" dirty="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110000"/>
              </a:lnSpc>
              <a:spcAft>
                <a:spcPts val="2000"/>
              </a:spcAft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</a:rPr>
              <a:t>The objective is to set up a </a:t>
            </a:r>
            <a:r>
              <a:rPr lang="en-US" sz="3400" b="1" dirty="0">
                <a:solidFill>
                  <a:schemeClr val="dk2"/>
                </a:solidFill>
                <a:latin typeface="Open Sans"/>
                <a:ea typeface="Open Sans"/>
              </a:rPr>
              <a:t>pair of robotic manipulators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</a:rPr>
              <a:t> that can carry a camera (observer)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sym typeface="Open Sans"/>
              </a:rPr>
              <a:t> and a spacecraft model with </a:t>
            </a:r>
            <a:r>
              <a:rPr lang="en-US" sz="3400" dirty="0" err="1">
                <a:solidFill>
                  <a:schemeClr val="dk2"/>
                </a:solidFill>
                <a:latin typeface="Open Sans"/>
                <a:ea typeface="Open Sans"/>
                <a:sym typeface="Open Sans"/>
              </a:rPr>
              <a:t>AprilTags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sym typeface="Open Sans"/>
              </a:rPr>
              <a:t> attached (target). The trajectory of the observer could then be controlled through a </a:t>
            </a:r>
            <a:r>
              <a:rPr lang="en-US" sz="3400" b="1" dirty="0">
                <a:solidFill>
                  <a:schemeClr val="dk2"/>
                </a:solidFill>
                <a:latin typeface="Open Sans"/>
                <a:ea typeface="Open Sans"/>
                <a:sym typeface="Open Sans"/>
              </a:rPr>
              <a:t>feedback loop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sym typeface="Open Sans"/>
              </a:rPr>
              <a:t> using data from the </a:t>
            </a:r>
            <a:r>
              <a:rPr lang="en-US" sz="3400" dirty="0" err="1">
                <a:solidFill>
                  <a:schemeClr val="dk2"/>
                </a:solidFill>
                <a:latin typeface="Open Sans"/>
                <a:ea typeface="Open Sans"/>
                <a:sym typeface="Open Sans"/>
              </a:rPr>
              <a:t>AprilTag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sym typeface="Open Sans"/>
              </a:rPr>
              <a:t>-camera system.</a:t>
            </a:r>
            <a:endParaRPr lang="en-US" dirty="0">
              <a:solidFill>
                <a:schemeClr val="dk2"/>
              </a:solidFill>
              <a:ea typeface="Open Sans"/>
            </a:endParaRPr>
          </a:p>
          <a:p>
            <a:pPr>
              <a:lnSpc>
                <a:spcPct val="110000"/>
              </a:lnSpc>
              <a:spcAft>
                <a:spcPts val="2000"/>
              </a:spcAft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</a:rPr>
              <a:t>Over the last year, the adaptation of existing single-arm configurations to a dual-arm configuration has been under development:</a:t>
            </a: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Adaptation of existing </a:t>
            </a:r>
            <a:r>
              <a:rPr lang="en-US" sz="3400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Xacro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/UDRF models for dual-arm</a:t>
            </a: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Adaptation of launch files for dual-arm</a:t>
            </a:r>
          </a:p>
          <a:p>
            <a:pPr marL="443865" indent="-443865">
              <a:lnSpc>
                <a:spcPct val="110000"/>
              </a:lnSpc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Visualization of the dual-arm system in </a:t>
            </a:r>
            <a:r>
              <a:rPr lang="en-US" sz="34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RViz</a:t>
            </a:r>
            <a:endParaRPr lang="en-US" sz="3400" dirty="0" err="1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40630084" y="15531923"/>
            <a:ext cx="592667" cy="3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/>
          </a:p>
        </p:txBody>
      </p:sp>
      <p:sp>
        <p:nvSpPr>
          <p:cNvPr id="70" name="Google Shape;70;p2"/>
          <p:cNvSpPr txBox="1"/>
          <p:nvPr/>
        </p:nvSpPr>
        <p:spPr>
          <a:xfrm>
            <a:off x="41703900" y="20384197"/>
            <a:ext cx="592667" cy="3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29050562" y="24875869"/>
            <a:ext cx="10186809" cy="239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3400" b="1" dirty="0">
                <a:solidFill>
                  <a:schemeClr val="dk2"/>
                </a:solidFill>
                <a:latin typeface="Open Sans"/>
                <a:ea typeface="Quattrocento Sans"/>
                <a:cs typeface="Quattrocento Sans"/>
                <a:sym typeface="Quattrocento Sans"/>
              </a:rPr>
              <a:t>Faculty: Kristi </a:t>
            </a:r>
            <a:r>
              <a:rPr lang="en-US" sz="3400" b="1" err="1">
                <a:solidFill>
                  <a:schemeClr val="dk2"/>
                </a:solidFill>
                <a:latin typeface="Open Sans"/>
                <a:ea typeface="Quattrocento Sans"/>
                <a:cs typeface="Quattrocento Sans"/>
                <a:sym typeface="Quattrocento Sans"/>
              </a:rPr>
              <a:t>Morgansen</a:t>
            </a:r>
            <a:endParaRPr lang="en-US" sz="3400" b="1">
              <a:solidFill>
                <a:schemeClr val="dk2"/>
              </a:solidFill>
              <a:latin typeface="Open Sans"/>
            </a:endParaRPr>
          </a:p>
          <a:p>
            <a:pPr>
              <a:lnSpc>
                <a:spcPct val="110000"/>
              </a:lnSpc>
            </a:pPr>
            <a:r>
              <a:rPr lang="en-US" sz="3400" b="1" dirty="0">
                <a:solidFill>
                  <a:schemeClr val="dk2"/>
                </a:solidFill>
                <a:latin typeface="Open Sans"/>
                <a:ea typeface="Quattrocento Sans"/>
                <a:cs typeface="Quattrocento Sans"/>
                <a:sym typeface="Quattrocento Sans"/>
              </a:rPr>
              <a:t>Graduate Students: </a:t>
            </a:r>
            <a:r>
              <a:rPr lang="en-US" sz="3400" b="1" dirty="0">
                <a:solidFill>
                  <a:schemeClr val="dk2"/>
                </a:solidFill>
                <a:latin typeface="Open Sans"/>
                <a:ea typeface="Quattrocento Sans"/>
                <a:sym typeface="Quattrocento Sans"/>
              </a:rPr>
              <a:t>Nicholas Andrews</a:t>
            </a:r>
            <a:endParaRPr sz="3400" b="1">
              <a:solidFill>
                <a:schemeClr val="dk2"/>
              </a:solidFill>
              <a:latin typeface="Open Sans"/>
            </a:endParaRPr>
          </a:p>
          <a:p>
            <a:pPr>
              <a:lnSpc>
                <a:spcPct val="110000"/>
              </a:lnSpc>
            </a:pPr>
            <a:r>
              <a:rPr lang="en-US" sz="3400" b="1" dirty="0">
                <a:solidFill>
                  <a:schemeClr val="dk2"/>
                </a:solidFill>
                <a:latin typeface="Open Sans"/>
              </a:rPr>
              <a:t>Other: Nathan Powel (Blue Origin)</a:t>
            </a:r>
          </a:p>
          <a:p>
            <a:pPr>
              <a:lnSpc>
                <a:spcPct val="110000"/>
              </a:lnSpc>
            </a:pPr>
            <a:endParaRPr lang="en-US" sz="3400" dirty="0">
              <a:solidFill>
                <a:schemeClr val="dk2"/>
              </a:solidFill>
              <a:latin typeface="Open Sans"/>
            </a:endParaRPr>
          </a:p>
        </p:txBody>
      </p:sp>
      <p:pic>
        <p:nvPicPr>
          <p:cNvPr id="4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0645CC43-5363-7017-F2D6-0EDFDB81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8" y="1556949"/>
            <a:ext cx="4528217" cy="3251873"/>
          </a:xfrm>
          <a:prstGeom prst="rect">
            <a:avLst/>
          </a:prstGeom>
        </p:spPr>
      </p:pic>
      <p:sp>
        <p:nvSpPr>
          <p:cNvPr id="2" name="Google Shape;44;p2">
            <a:extLst>
              <a:ext uri="{FF2B5EF4-FFF2-40B4-BE49-F238E27FC236}">
                <a16:creationId xmlns:a16="http://schemas.microsoft.com/office/drawing/2014/main" id="{302119BE-3241-9C2E-E4AF-98888CF3375B}"/>
              </a:ext>
            </a:extLst>
          </p:cNvPr>
          <p:cNvSpPr/>
          <p:nvPr/>
        </p:nvSpPr>
        <p:spPr>
          <a:xfrm>
            <a:off x="1157141" y="18355509"/>
            <a:ext cx="12454047" cy="912958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algn="ctr"/>
            <a:r>
              <a:rPr lang="en-US" sz="5000" b="1" dirty="0">
                <a:solidFill>
                  <a:srgbClr val="FFFFFF"/>
                </a:solidFill>
                <a:latin typeface="Encode Sans"/>
                <a:sym typeface="Encode Sans"/>
              </a:rPr>
              <a:t>Past Work: Fiducial Markers</a:t>
            </a:r>
            <a:endParaRPr lang="en-US" dirty="0"/>
          </a:p>
        </p:txBody>
      </p:sp>
      <p:sp>
        <p:nvSpPr>
          <p:cNvPr id="5" name="Google Shape;44;p2">
            <a:extLst>
              <a:ext uri="{FF2B5EF4-FFF2-40B4-BE49-F238E27FC236}">
                <a16:creationId xmlns:a16="http://schemas.microsoft.com/office/drawing/2014/main" id="{198DB65E-26D3-5481-923E-7A89DF414321}"/>
              </a:ext>
            </a:extLst>
          </p:cNvPr>
          <p:cNvSpPr/>
          <p:nvPr/>
        </p:nvSpPr>
        <p:spPr>
          <a:xfrm>
            <a:off x="13945294" y="6979297"/>
            <a:ext cx="14309740" cy="832276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algn="ctr"/>
            <a:r>
              <a:rPr lang="en-US" sz="5000" b="1" dirty="0">
                <a:solidFill>
                  <a:srgbClr val="FFFFFF"/>
                </a:solidFill>
                <a:latin typeface="Encode Sans"/>
                <a:sym typeface="Encode Sans"/>
              </a:rPr>
              <a:t>Testbed &amp; Robot Operating System (ROS)</a:t>
            </a:r>
            <a:endParaRPr lang="en-US" dirty="0"/>
          </a:p>
        </p:txBody>
      </p:sp>
      <p:sp>
        <p:nvSpPr>
          <p:cNvPr id="6" name="Google Shape;44;p2">
            <a:extLst>
              <a:ext uri="{FF2B5EF4-FFF2-40B4-BE49-F238E27FC236}">
                <a16:creationId xmlns:a16="http://schemas.microsoft.com/office/drawing/2014/main" id="{E5FBB867-8E60-E103-B286-1AE2472C0283}"/>
              </a:ext>
            </a:extLst>
          </p:cNvPr>
          <p:cNvSpPr/>
          <p:nvPr/>
        </p:nvSpPr>
        <p:spPr>
          <a:xfrm>
            <a:off x="29038883" y="6979297"/>
            <a:ext cx="13255585" cy="856234"/>
          </a:xfrm>
          <a:prstGeom prst="rect">
            <a:avLst/>
          </a:prstGeom>
          <a:solidFill>
            <a:srgbClr val="B7A57A"/>
          </a:solidFill>
          <a:ln>
            <a:noFill/>
          </a:ln>
        </p:spPr>
        <p:txBody>
          <a:bodyPr spcFirstLastPara="1" wrap="square" lIns="133300" tIns="0" rIns="133300" bIns="0" anchor="ctr" anchorCtr="0">
            <a:noAutofit/>
          </a:bodyPr>
          <a:lstStyle/>
          <a:p>
            <a:pPr algn="ctr"/>
            <a:r>
              <a:rPr lang="en-US" sz="5000" b="1" dirty="0">
                <a:solidFill>
                  <a:srgbClr val="FFFFFF"/>
                </a:solidFill>
                <a:latin typeface="Encode Sans"/>
                <a:sym typeface="Encode Sans"/>
              </a:rPr>
              <a:t>Future Work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5E10F2A-0353-65E1-B414-0A68BB1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888" y="13778002"/>
            <a:ext cx="5543949" cy="4260728"/>
          </a:xfrm>
          <a:prstGeom prst="rect">
            <a:avLst/>
          </a:prstGeom>
        </p:spPr>
      </p:pic>
      <p:pic>
        <p:nvPicPr>
          <p:cNvPr id="8" name="Picture 8" descr="A picture containing text, indoor, floor, red&#10;&#10;Description automatically generated">
            <a:extLst>
              <a:ext uri="{FF2B5EF4-FFF2-40B4-BE49-F238E27FC236}">
                <a16:creationId xmlns:a16="http://schemas.microsoft.com/office/drawing/2014/main" id="{FA9B6555-43CE-21E0-8C4C-997BF452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734" y="19599286"/>
            <a:ext cx="5227059" cy="7358871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4624BC8-5E9E-C16A-64EF-13B292BF7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7326" y="21747611"/>
            <a:ext cx="8083684" cy="550813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48952FA-1EF7-1FDE-8C3D-C60852025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91585" y="8016049"/>
            <a:ext cx="4571814" cy="5996890"/>
          </a:xfrm>
          <a:prstGeom prst="rect">
            <a:avLst/>
          </a:prstGeom>
        </p:spPr>
      </p:pic>
      <p:sp>
        <p:nvSpPr>
          <p:cNvPr id="13" name="Google Shape;57;p2">
            <a:extLst>
              <a:ext uri="{FF2B5EF4-FFF2-40B4-BE49-F238E27FC236}">
                <a16:creationId xmlns:a16="http://schemas.microsoft.com/office/drawing/2014/main" id="{A671CE0F-6C8A-FA6A-71AD-F2CF8DD7309B}"/>
              </a:ext>
            </a:extLst>
          </p:cNvPr>
          <p:cNvSpPr txBox="1"/>
          <p:nvPr/>
        </p:nvSpPr>
        <p:spPr>
          <a:xfrm>
            <a:off x="28966172" y="11753701"/>
            <a:ext cx="13343148" cy="256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875" tIns="44425" rIns="88875" bIns="44425" anchor="t" anchorCtr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2500"/>
            </a:pPr>
            <a:r>
              <a:rPr lang="en-US" sz="4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Improving </a:t>
            </a:r>
            <a:r>
              <a:rPr lang="en-US" sz="4400" b="1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AprilTag</a:t>
            </a:r>
            <a:r>
              <a:rPr lang="en-US" sz="44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Characterization</a:t>
            </a:r>
          </a:p>
          <a:p>
            <a:pPr>
              <a:lnSpc>
                <a:spcPct val="110000"/>
              </a:lnSpc>
              <a:buClr>
                <a:schemeClr val="dk2"/>
              </a:buClr>
              <a:buSzPts val="2500"/>
            </a:pP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The preliminary study of </a:t>
            </a:r>
            <a:r>
              <a:rPr lang="en-US" sz="3400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AprilTag</a:t>
            </a:r>
            <a:r>
              <a:rPr lang="en-US" sz="34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accuracy should be expanded on to achieve a more thorough understanding of their potential performance at scale.</a:t>
            </a:r>
          </a:p>
        </p:txBody>
      </p:sp>
      <p:pic>
        <p:nvPicPr>
          <p:cNvPr id="14" name="Picture 14" descr="A picture containing text, pen, writing implement, stationary&#10;&#10;Description automatically generated">
            <a:extLst>
              <a:ext uri="{FF2B5EF4-FFF2-40B4-BE49-F238E27FC236}">
                <a16:creationId xmlns:a16="http://schemas.microsoft.com/office/drawing/2014/main" id="{FBAED27B-CCE3-2A1B-833A-83ABD770D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21625" y="24643253"/>
            <a:ext cx="3867150" cy="3867150"/>
          </a:xfrm>
          <a:prstGeom prst="rect">
            <a:avLst/>
          </a:prstGeom>
        </p:spPr>
      </p:pic>
      <p:pic>
        <p:nvPicPr>
          <p:cNvPr id="10" name="Picture 10" descr="A picture containing floor&#10;&#10;Description automatically generated">
            <a:extLst>
              <a:ext uri="{FF2B5EF4-FFF2-40B4-BE49-F238E27FC236}">
                <a16:creationId xmlns:a16="http://schemas.microsoft.com/office/drawing/2014/main" id="{E9A11C1B-BF42-1E65-3AE4-931CD11DE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65541" y="14502437"/>
            <a:ext cx="6422126" cy="84881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3E6A2-06A9-9D82-2C47-1C47D87D46FD}"/>
              </a:ext>
            </a:extLst>
          </p:cNvPr>
          <p:cNvSpPr txBox="1"/>
          <p:nvPr/>
        </p:nvSpPr>
        <p:spPr>
          <a:xfrm>
            <a:off x="29051528" y="14631067"/>
            <a:ext cx="6294164" cy="83150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  <a:buChar char="•"/>
            </a:pPr>
            <a:r>
              <a:rPr lang="en-US" sz="3400" dirty="0">
                <a:solidFill>
                  <a:srgbClr val="44546A"/>
                </a:solidFill>
                <a:latin typeface="Open Sans"/>
              </a:rPr>
              <a:t>Determine reasonable </a:t>
            </a:r>
            <a:r>
              <a:rPr lang="en-US" sz="3400" b="1" dirty="0">
                <a:solidFill>
                  <a:srgbClr val="44546A"/>
                </a:solidFill>
                <a:latin typeface="Open Sans"/>
              </a:rPr>
              <a:t>tag size to distance</a:t>
            </a:r>
            <a:r>
              <a:rPr lang="en-US" sz="3400" dirty="0">
                <a:solidFill>
                  <a:srgbClr val="44546A"/>
                </a:solidFill>
                <a:latin typeface="Open Sans"/>
              </a:rPr>
              <a:t> ratios from desired mission capabilities​</a:t>
            </a:r>
            <a:endParaRPr lang="en-US" dirty="0"/>
          </a:p>
          <a:p>
            <a:pPr>
              <a:spcAft>
                <a:spcPts val="1000"/>
              </a:spcAft>
              <a:buChar char="•"/>
            </a:pPr>
            <a:r>
              <a:rPr lang="en-US" sz="3400" dirty="0">
                <a:solidFill>
                  <a:srgbClr val="44546A"/>
                </a:solidFill>
                <a:latin typeface="Open Sans"/>
              </a:rPr>
              <a:t>Determine reasonable </a:t>
            </a:r>
            <a:r>
              <a:rPr lang="en-US" sz="3400" b="1" dirty="0">
                <a:solidFill>
                  <a:srgbClr val="44546A"/>
                </a:solidFill>
                <a:latin typeface="Open Sans"/>
              </a:rPr>
              <a:t>tag size to curvature</a:t>
            </a:r>
            <a:r>
              <a:rPr lang="en-US" sz="3400" dirty="0">
                <a:solidFill>
                  <a:srgbClr val="44546A"/>
                </a:solidFill>
                <a:latin typeface="Open Sans"/>
              </a:rPr>
              <a:t> ratios based on modern spacecraft fleets​</a:t>
            </a:r>
          </a:p>
          <a:p>
            <a:pPr>
              <a:spcAft>
                <a:spcPts val="1000"/>
              </a:spcAft>
              <a:buChar char="•"/>
            </a:pPr>
            <a:r>
              <a:rPr lang="en-US" sz="3400" dirty="0">
                <a:solidFill>
                  <a:srgbClr val="44546A"/>
                </a:solidFill>
                <a:latin typeface="Open Sans"/>
              </a:rPr>
              <a:t>Collect significant data within these regimes​</a:t>
            </a:r>
          </a:p>
          <a:p>
            <a:pPr>
              <a:spcAft>
                <a:spcPts val="1000"/>
              </a:spcAft>
              <a:buChar char="•"/>
            </a:pPr>
            <a:r>
              <a:rPr lang="en-US" sz="3400" dirty="0">
                <a:solidFill>
                  <a:srgbClr val="44546A"/>
                </a:solidFill>
                <a:latin typeface="Open Sans"/>
              </a:rPr>
              <a:t>Establish general rules of </a:t>
            </a:r>
            <a:r>
              <a:rPr lang="en-US" sz="3400" b="1" dirty="0" err="1">
                <a:solidFill>
                  <a:srgbClr val="44546A"/>
                </a:solidFill>
                <a:latin typeface="Open Sans"/>
              </a:rPr>
              <a:t>AprilTag</a:t>
            </a:r>
            <a:r>
              <a:rPr lang="en-US" sz="3400" b="1" dirty="0">
                <a:solidFill>
                  <a:srgbClr val="44546A"/>
                </a:solidFill>
                <a:latin typeface="Open Sans"/>
              </a:rPr>
              <a:t> placement on a spacecraft</a:t>
            </a:r>
            <a:r>
              <a:rPr lang="en-US" sz="3400" dirty="0">
                <a:solidFill>
                  <a:srgbClr val="44546A"/>
                </a:solidFill>
                <a:latin typeface="Open Sans"/>
              </a:rPr>
              <a:t> to guarantee accurate motion tracking from any angle </a:t>
            </a:r>
          </a:p>
          <a:p>
            <a:r>
              <a:rPr lang="en-US" sz="2500" dirty="0">
                <a:solidFill>
                  <a:srgbClr val="44546A"/>
                </a:solidFill>
                <a:latin typeface="Open Sans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905567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7A44B49821524196456F1E510B0A30" ma:contentTypeVersion="11" ma:contentTypeDescription="Create a new document." ma:contentTypeScope="" ma:versionID="bb4940d859003a36e9bb30266b246d39">
  <xsd:schema xmlns:xsd="http://www.w3.org/2001/XMLSchema" xmlns:xs="http://www.w3.org/2001/XMLSchema" xmlns:p="http://schemas.microsoft.com/office/2006/metadata/properties" xmlns:ns2="8c6a7c3a-aa59-46fe-8f83-b45eed3aa7d2" xmlns:ns3="949823d6-5415-45b6-bcf4-370ec0543917" targetNamespace="http://schemas.microsoft.com/office/2006/metadata/properties" ma:root="true" ma:fieldsID="4173b0c511cdeecd84561c8117173ec3" ns2:_="" ns3:_="">
    <xsd:import namespace="8c6a7c3a-aa59-46fe-8f83-b45eed3aa7d2"/>
    <xsd:import namespace="949823d6-5415-45b6-bcf4-370ec0543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6a7c3a-aa59-46fe-8f83-b45eed3aa7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9823d6-5415-45b6-bcf4-370ec054391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8e6e948f-e8ab-4457-82cb-5a0b8beba373}" ma:internalName="TaxCatchAll" ma:showField="CatchAllData" ma:web="949823d6-5415-45b6-bcf4-370ec05439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c6a7c3a-aa59-46fe-8f83-b45eed3aa7d2">
      <Terms xmlns="http://schemas.microsoft.com/office/infopath/2007/PartnerControls"/>
    </lcf76f155ced4ddcb4097134ff3c332f>
    <TaxCatchAll xmlns="949823d6-5415-45b6-bcf4-370ec0543917" xsi:nil="true"/>
  </documentManagement>
</p:properties>
</file>

<file path=customXml/itemProps1.xml><?xml version="1.0" encoding="utf-8"?>
<ds:datastoreItem xmlns:ds="http://schemas.openxmlformats.org/officeDocument/2006/customXml" ds:itemID="{F2C83B56-6F11-4DEB-916A-C3E12135B66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c6a7c3a-aa59-46fe-8f83-b45eed3aa7d2"/>
    <ds:schemaRef ds:uri="949823d6-5415-45b6-bcf4-370ec0543917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7E16FD-513E-4157-9DBE-3909EC71EC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AAB4D2-BC49-41ED-BF84-294C757C405A}">
  <ds:schemaRefs>
    <ds:schemaRef ds:uri="http://schemas.microsoft.com/office/2006/metadata/properties"/>
    <ds:schemaRef ds:uri="http://www.w3.org/2000/xmlns/"/>
    <ds:schemaRef ds:uri="8c6a7c3a-aa59-46fe-8f83-b45eed3aa7d2"/>
    <ds:schemaRef ds:uri="http://schemas.microsoft.com/office/infopath/2007/PartnerControls"/>
    <ds:schemaRef ds:uri="949823d6-5415-45b6-bcf4-370ec0543917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514</Words>
  <Application>Microsoft Office PowerPoint</Application>
  <PresentationFormat>Custom</PresentationFormat>
  <Paragraphs>55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Encode Sans</vt:lpstr>
      <vt:lpstr>Open Sans</vt:lpstr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Chandler Simon</dc:creator>
  <cp:lastModifiedBy>Felicity Cundiff</cp:lastModifiedBy>
  <cp:revision>313</cp:revision>
  <dcterms:created xsi:type="dcterms:W3CDTF">2020-01-03T22:24:30Z</dcterms:created>
  <dcterms:modified xsi:type="dcterms:W3CDTF">2024-05-17T06:50:26Z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0x010100497A44B49821524196456F1E510B0A30</vt:lpwstr>
  </property>
  <property fmtid="{D5CDD505-2E9C-101B-9397-08002B2CF9AE}" pid="3" name="MediaServiceImageTags">
    <vt:lpwstr/>
  </property>
</Properties>
</file>